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8" r:id="rId6"/>
    <p:sldId id="269" r:id="rId7"/>
    <p:sldId id="270" r:id="rId8"/>
    <p:sldId id="271" r:id="rId9"/>
    <p:sldId id="265" r:id="rId10"/>
    <p:sldId id="272" r:id="rId11"/>
    <p:sldId id="273" r:id="rId12"/>
    <p:sldId id="260" r:id="rId13"/>
    <p:sldId id="27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ru-RU" b="1" dirty="0" smtClean="0"/>
            <a:t>Урок 15.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E08D0A24-6C9F-4F0C-9C03-79D35E22BFF3}" type="pres">
      <dgm:prSet presAssocID="{0D27236E-0F48-442E-BEB2-C7DC34754491}" presName="space" presStyleCnt="0"/>
      <dgm:spPr/>
      <dgm:t>
        <a:bodyPr/>
        <a:lstStyle/>
        <a:p>
          <a:endParaRPr lang="ru-RU"/>
        </a:p>
      </dgm:t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32389" y="2629981"/>
            <a:ext cx="2184839" cy="32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444" y="142875"/>
            <a:ext cx="1283899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Население </a:t>
            </a:r>
            <a:br>
              <a:rPr lang="ru-RU" sz="3200" b="1" dirty="0" smtClean="0">
                <a:latin typeface="Georgia" pitchFamily="18" charset="0"/>
              </a:rPr>
            </a:br>
            <a:r>
              <a:rPr lang="ru-RU" sz="3200" b="1" dirty="0" smtClean="0">
                <a:latin typeface="Georgia" pitchFamily="18" charset="0"/>
              </a:rPr>
              <a:t>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Население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750664"/>
            <a:ext cx="4352956" cy="5893046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Половозрастные особенности населения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Население по возрасту обычно делят на три группы.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Воронежской области: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1.  Люди, не достигшие трудоспособного возраста: 0-15 лет (329,2 тыс. чел.).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2. Люди трудоспособного возраста: от 16 до 54 лет женщины и до 59 лет мужчины (1375,4 тыс. чел.).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3. Люди старше трудоспособного возраста, или пенсионеры по возрасту (625,8 тыс. чел.).</a:t>
            </a:r>
          </a:p>
          <a:p>
            <a:pPr marL="0" indent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357290" y="4500570"/>
            <a:ext cx="203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Рамонский</a:t>
            </a:r>
            <a:r>
              <a:rPr lang="ru-RU" dirty="0" smtClean="0"/>
              <a:t> замок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9560" y="142852"/>
            <a:ext cx="402495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4578" name="Picture 2" descr="Острогожск Путеводитель по Воронеж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7356" y="1784320"/>
            <a:ext cx="3543300" cy="234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Население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750664"/>
            <a:ext cx="4352956" cy="5893046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Плотность населения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Это показатель, демонстрирующий, насколько плотно (густо) заселена территория.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Плотность населения вычисляют делением численности населения на площадь территории.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Плотность населения России – 8,38 чел./км</a:t>
            </a:r>
            <a:r>
              <a:rPr lang="ru-RU" sz="2000" i="1" baseline="30000" dirty="0" smtClean="0">
                <a:latin typeface="Georgia" pitchFamily="18" charset="0"/>
              </a:rPr>
              <a:t>2</a:t>
            </a:r>
            <a:r>
              <a:rPr lang="ru-RU" sz="2000" i="1" dirty="0" smtClean="0">
                <a:latin typeface="Georgia" pitchFamily="18" charset="0"/>
              </a:rPr>
              <a:t> из-за того, что  огромные территории Сибири, Крайнего Севера, Дальнего Востока почти не заселены.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Плотность населения Воронежской области – 44,6 чел./км</a:t>
            </a:r>
            <a:r>
              <a:rPr lang="ru-RU" sz="2000" i="1" baseline="30000" dirty="0" smtClean="0">
                <a:latin typeface="Georgia" pitchFamily="18" charset="0"/>
              </a:rPr>
              <a:t>2</a:t>
            </a:r>
            <a:r>
              <a:rPr lang="ru-RU" sz="2000" i="1" dirty="0" smtClean="0">
                <a:latin typeface="Georgia" pitchFamily="18" charset="0"/>
              </a:rPr>
              <a:t>, что намного выше </a:t>
            </a:r>
            <a:r>
              <a:rPr lang="ru-RU" sz="2000" i="1" dirty="0" err="1" smtClean="0">
                <a:latin typeface="Georgia" pitchFamily="18" charset="0"/>
              </a:rPr>
              <a:t>среднероссийской</a:t>
            </a:r>
            <a:r>
              <a:rPr lang="ru-RU" sz="2000" i="1" dirty="0" smtClean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8596" y="4500570"/>
            <a:ext cx="3852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Раньше плетень был характерной</a:t>
            </a:r>
          </a:p>
          <a:p>
            <a:pPr algn="ctr"/>
            <a:r>
              <a:rPr lang="ru-RU" dirty="0" smtClean="0"/>
              <a:t>особенностью каждого дома </a:t>
            </a:r>
          </a:p>
          <a:p>
            <a:pPr algn="ctr"/>
            <a:r>
              <a:rPr lang="ru-RU" dirty="0" smtClean="0"/>
              <a:t>в Южной России и на Украине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9560" y="142852"/>
            <a:ext cx="402495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4578" name="Picture 2" descr="Острогожск Путеводитель по Воронеж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7356" y="1628775"/>
            <a:ext cx="3543300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изменялась численность населения Воронежской области в XХ веке? С чем это было связано?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определяется естественный прирост населения?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такое миграции населения? Какие бывают миграции?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Каково соотношение мужчин и женщин разных возрастных групп в Воронежской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Какую часть населения области составляют дети, трудоспособное население и люди старше трудоспособного возраста? 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такое плотность населения? Как она определяется?</a:t>
            </a: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Население Воронежской области</a:t>
            </a:r>
          </a:p>
        </p:txBody>
      </p:sp>
      <p:pic>
        <p:nvPicPr>
          <p:cNvPr id="5" name="Рисунок 4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9560" y="142852"/>
            <a:ext cx="402495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Творческое задание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Подумайте, какие действия должна предпринять администрация региона, если в нём в структуре населения много детей.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И если в структуре населения преобладают пожилые </a:t>
            </a:r>
            <a:r>
              <a:rPr lang="ru-RU" sz="2000" i="1" smtClean="0">
                <a:latin typeface="Georgia" pitchFamily="18" charset="0"/>
              </a:rPr>
              <a:t>люди.</a:t>
            </a:r>
            <a:endParaRPr lang="ru-RU" sz="2000" i="1" dirty="0" smtClean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Население Воронежской области</a:t>
            </a:r>
          </a:p>
        </p:txBody>
      </p:sp>
      <p:pic>
        <p:nvPicPr>
          <p:cNvPr id="5" name="Рисунок 4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9560" y="142852"/>
            <a:ext cx="402495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Население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Что такое население? </a:t>
            </a:r>
          </a:p>
          <a:p>
            <a:pPr marL="0">
              <a:buNone/>
            </a:pP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994245"/>
            <a:ext cx="2928957" cy="4423049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9560" y="142852"/>
            <a:ext cx="402495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42910" y="5640189"/>
            <a:ext cx="2922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Храм Казанской иконы</a:t>
            </a:r>
          </a:p>
          <a:p>
            <a:pPr algn="ctr"/>
            <a:r>
              <a:rPr lang="ru-RU" dirty="0" smtClean="0"/>
              <a:t>Божьей Матери в Панино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Население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352956" cy="5500726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Численность населения Воронежской области</a:t>
            </a:r>
          </a:p>
          <a:p>
            <a:pPr marL="0">
              <a:buNone/>
            </a:pPr>
            <a:r>
              <a:rPr lang="ru-RU" sz="2000" b="1" i="1" dirty="0" smtClean="0">
                <a:latin typeface="Georgia" pitchFamily="18" charset="0"/>
              </a:rPr>
              <a:t>Населением</a:t>
            </a:r>
            <a:r>
              <a:rPr lang="ru-RU" sz="2000" i="1" dirty="0" smtClean="0">
                <a:latin typeface="Georgia" pitchFamily="18" charset="0"/>
              </a:rPr>
              <a:t> называют всех людей, проживающих на Земле, в стране или на какой-либо другой территории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Наша страна по численности населения занимает 9 место в мире. В России живёт 143,18 млн. чел.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Среди областей, краёв, республик России Воронежская область занимает 23 место по численности населения.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На 1 января 2013 года здесь проживало 2330,4 тысячи человек. </a:t>
            </a: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146" y="1696419"/>
            <a:ext cx="3581113" cy="2371424"/>
          </a:xfrm>
        </p:spPr>
      </p:pic>
      <p:sp>
        <p:nvSpPr>
          <p:cNvPr id="6" name="TextBox 5"/>
          <p:cNvSpPr txBox="1"/>
          <p:nvPr/>
        </p:nvSpPr>
        <p:spPr>
          <a:xfrm>
            <a:off x="428596" y="4643446"/>
            <a:ext cx="388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 правобережной части Воронежа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9560" y="142852"/>
            <a:ext cx="402495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Население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Рельеф Воронежской области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Численность населения Воронежской области в течение ХХ века постоянно изменялась. Она снижалась после </a:t>
            </a:r>
            <a:r>
              <a:rPr lang="en-US" sz="2000" i="1" dirty="0" smtClean="0">
                <a:latin typeface="Georgia" pitchFamily="18" charset="0"/>
              </a:rPr>
              <a:t>I</a:t>
            </a:r>
            <a:r>
              <a:rPr lang="ru-RU" sz="2000" i="1" dirty="0" smtClean="0">
                <a:latin typeface="Georgia" pitchFamily="18" charset="0"/>
              </a:rPr>
              <a:t> Мировой, Гражданской , Великой Отечественной войн,  с 1990-х годов.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Росла численность населения с начала века до начала </a:t>
            </a:r>
            <a:r>
              <a:rPr lang="en-US" sz="2000" i="1" dirty="0" smtClean="0">
                <a:latin typeface="Georgia" pitchFamily="18" charset="0"/>
              </a:rPr>
              <a:t>I </a:t>
            </a:r>
            <a:r>
              <a:rPr lang="ru-RU" sz="2000" i="1" dirty="0" smtClean="0">
                <a:latin typeface="Georgia" pitchFamily="18" charset="0"/>
              </a:rPr>
              <a:t>мировой  войны, в 1930-е годы, в 1950-60-е годы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71472" y="4500570"/>
            <a:ext cx="3610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Христорождественская</a:t>
            </a:r>
            <a:r>
              <a:rPr lang="ru-RU" dirty="0" smtClean="0"/>
              <a:t> церковь</a:t>
            </a:r>
          </a:p>
          <a:p>
            <a:pPr algn="ctr"/>
            <a:r>
              <a:rPr lang="ru-RU" dirty="0" smtClean="0"/>
              <a:t>в Анне</a:t>
            </a:r>
            <a:endParaRPr lang="ru-RU" dirty="0"/>
          </a:p>
        </p:txBody>
      </p:sp>
      <p:pic>
        <p:nvPicPr>
          <p:cNvPr id="8194" name="Picture 2" descr="Воронежская область Аннинский район Анна Церковь Рождества Христова Фотограф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9187" y="1492250"/>
            <a:ext cx="3165064" cy="2781300"/>
          </a:xfrm>
          <a:prstGeom prst="rect">
            <a:avLst/>
          </a:prstGeom>
          <a:noFill/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9560" y="142852"/>
            <a:ext cx="402495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Население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352956" cy="6072230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Естественное движение населения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Поколения людей постоянно сменяют друг друга в процессе </a:t>
            </a:r>
            <a:r>
              <a:rPr lang="ru-RU" sz="2000" b="1" i="1" dirty="0" smtClean="0">
                <a:latin typeface="Georgia" pitchFamily="18" charset="0"/>
              </a:rPr>
              <a:t>воспроизводства населения</a:t>
            </a:r>
            <a:r>
              <a:rPr lang="ru-RU" sz="2000" i="1" dirty="0" smtClean="0">
                <a:latin typeface="Georgia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Оно определяется </a:t>
            </a:r>
            <a:r>
              <a:rPr lang="ru-RU" sz="2000" b="1" i="1" dirty="0" smtClean="0">
                <a:latin typeface="Georgia" pitchFamily="18" charset="0"/>
              </a:rPr>
              <a:t>рождаемостью</a:t>
            </a:r>
            <a:r>
              <a:rPr lang="ru-RU" sz="2000" i="1" dirty="0" smtClean="0">
                <a:latin typeface="Georgia" pitchFamily="18" charset="0"/>
              </a:rPr>
              <a:t>  (количеством родившихся) и </a:t>
            </a:r>
            <a:r>
              <a:rPr lang="ru-RU" sz="2000" b="1" i="1" dirty="0" smtClean="0">
                <a:latin typeface="Georgia" pitchFamily="18" charset="0"/>
              </a:rPr>
              <a:t>смертностью</a:t>
            </a:r>
            <a:r>
              <a:rPr lang="ru-RU" sz="2000" i="1" dirty="0" smtClean="0">
                <a:latin typeface="Georgia" pitchFamily="18" charset="0"/>
              </a:rPr>
              <a:t> (количеством умерших).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Разница между рождаемостью и смертностью называется </a:t>
            </a:r>
            <a:r>
              <a:rPr lang="ru-RU" sz="2000" b="1" i="1" dirty="0" smtClean="0">
                <a:latin typeface="Georgia" pitchFamily="18" charset="0"/>
              </a:rPr>
              <a:t>естественным приростом населения </a:t>
            </a:r>
            <a:r>
              <a:rPr lang="ru-RU" sz="2000" i="1" dirty="0" smtClean="0">
                <a:latin typeface="Georgia" pitchFamily="18" charset="0"/>
              </a:rPr>
              <a:t>(величина положительная), или </a:t>
            </a:r>
            <a:r>
              <a:rPr lang="ru-RU" sz="2000" b="1" i="1" dirty="0" smtClean="0">
                <a:latin typeface="Georgia" pitchFamily="18" charset="0"/>
              </a:rPr>
              <a:t>естественной убылью </a:t>
            </a:r>
            <a:r>
              <a:rPr lang="ru-RU" sz="2000" i="1" dirty="0" smtClean="0">
                <a:latin typeface="Georgia" pitchFamily="18" charset="0"/>
              </a:rPr>
              <a:t>(отрицательная). Естественный прирост = рождаемость – смертность.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09415" y="4500570"/>
            <a:ext cx="260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Праздничные гуляния </a:t>
            </a:r>
          </a:p>
          <a:p>
            <a:pPr algn="ctr"/>
            <a:r>
              <a:rPr lang="ru-RU" dirty="0" smtClean="0"/>
              <a:t>в центре Воронежа</a:t>
            </a:r>
            <a:endParaRPr lang="ru-RU" dirty="0"/>
          </a:p>
        </p:txBody>
      </p:sp>
      <p:pic>
        <p:nvPicPr>
          <p:cNvPr id="8194" name="Picture 2" descr="Воронежская область Аннинский район Анна Церковь Рождества Христова Фотограф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2494" y="1629289"/>
            <a:ext cx="4012315" cy="2656967"/>
          </a:xfrm>
          <a:prstGeom prst="rect">
            <a:avLst/>
          </a:prstGeom>
          <a:noFill/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9560" y="142852"/>
            <a:ext cx="402495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Население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429124" y="571480"/>
            <a:ext cx="4572032" cy="6072230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Естественное движение населения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России в 2012 году рождаемость была 13,3‰, смертность 13,3‰. То есть в 2012 году естественный прирост населения России был нулевым.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С 2013 г. он стал положительным, что ежегодно наблюдалось до начала 1990-х годов 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Воронежской области</a:t>
            </a:r>
            <a:r>
              <a:rPr lang="ru-RU" sz="2000" i="1" dirty="0" smtClean="0">
                <a:latin typeface="Georgia" pitchFamily="18" charset="0"/>
              </a:rPr>
              <a:t>, например</a:t>
            </a:r>
            <a:r>
              <a:rPr lang="ru-RU" sz="2000" i="1" dirty="0" smtClean="0">
                <a:latin typeface="Georgia" pitchFamily="18" charset="0"/>
              </a:rPr>
              <a:t>, в 2012 году рождаемость составила 10,9‰, а смертность 15,6‰. Следовательно, наблюдалась  естественная убыль населения. 10,9‰ – 15,6‰ = -4,7‰. Численность населения снижалась. 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61899" y="450057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Лиски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9560" y="142852"/>
            <a:ext cx="402495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5602" name="Picture 2" descr="Информационный портал Лиски Инфо!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171" y="1628775"/>
            <a:ext cx="3539670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Население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750664"/>
            <a:ext cx="4352956" cy="5893046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Миграции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Помимо естественных причин, численность населения может меняться из-за переездов (переселения) людей, то есть миграций.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Миграции могут быть внутренними, если люди переезжают в границах одной страны.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Если люди уезжают для проживания за рубеж, то такие миграции называются внешними.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2012 году миграционный прирост в области составил 10 тыс. человек или 42,7 человек на 10 тыс. жителей.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82604" y="4500570"/>
            <a:ext cx="141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Острогожск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9560" y="142852"/>
            <a:ext cx="402495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4578" name="Picture 2" descr="Острогожск Путеводитель по Воронеж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7356" y="1628775"/>
            <a:ext cx="3543300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Население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750664"/>
            <a:ext cx="4352956" cy="5893046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Половозрастные особенности населения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Изучая население, важно знать его половозрастной состав.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Это соотношение половозрастных групп – то есть совокупностей мужчин или женщин одного возраста.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Половозрастной состав населения обычно изображают в виде специальных графиков.</a:t>
            </a:r>
          </a:p>
          <a:p>
            <a:pPr marL="0" indent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2976" y="4500570"/>
            <a:ext cx="2300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Памятник лётчикам</a:t>
            </a:r>
          </a:p>
          <a:p>
            <a:pPr algn="ctr"/>
            <a:r>
              <a:rPr lang="ru-RU" dirty="0" smtClean="0"/>
              <a:t>в Семилуках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9560" y="142852"/>
            <a:ext cx="402495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9698" name="Picture 2" descr="Семилуки - база данных адресов и телефонов компаний и объектов Семилуки - Росс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6563" y="1628775"/>
            <a:ext cx="3543300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6" y="5786454"/>
            <a:ext cx="8768202" cy="95248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0" dirty="0" smtClean="0">
                <a:latin typeface="Georgia" pitchFamily="18" charset="0"/>
              </a:rPr>
              <a:t>Распределение мужчин и женщин по возрастным группам на 1 января 2012 года (половозрастной состав). По данным </a:t>
            </a:r>
            <a:r>
              <a:rPr lang="ru-RU" sz="1800" b="0" dirty="0" err="1" smtClean="0">
                <a:latin typeface="Georgia" pitchFamily="18" charset="0"/>
              </a:rPr>
              <a:t>Воронежстата</a:t>
            </a:r>
            <a:r>
              <a:rPr lang="ru-RU" sz="1800" b="0" dirty="0" smtClean="0">
                <a:latin typeface="Georgia" pitchFamily="18" charset="0"/>
              </a:rPr>
              <a:t>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Население Воронежской области</a:t>
            </a:r>
          </a:p>
        </p:txBody>
      </p:sp>
      <p:pic>
        <p:nvPicPr>
          <p:cNvPr id="10" name="Рисунок 9" descr="DSC_209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00101" y="2168198"/>
            <a:ext cx="7715303" cy="2450166"/>
          </a:xfrm>
        </p:spPr>
      </p:pic>
      <p:pic>
        <p:nvPicPr>
          <p:cNvPr id="5" name="Рисунок 4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9560" y="142852"/>
            <a:ext cx="402495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701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Население  Воронежской области</vt:lpstr>
      <vt:lpstr>Население Воронежской области</vt:lpstr>
      <vt:lpstr>Население Воронежской области</vt:lpstr>
      <vt:lpstr>Население Воронежской области</vt:lpstr>
      <vt:lpstr>Население Воронежской области</vt:lpstr>
      <vt:lpstr>Население Воронежской области</vt:lpstr>
      <vt:lpstr>Население Воронежской области</vt:lpstr>
      <vt:lpstr>Население Воронежской области</vt:lpstr>
      <vt:lpstr>Распределение мужчин и женщин по возрастным группам на 1 января 2012 года (половозрастной состав). По данным Воронежстата.</vt:lpstr>
      <vt:lpstr>Население Воронежской области</vt:lpstr>
      <vt:lpstr>Население Воронежской области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72</cp:revision>
  <dcterms:created xsi:type="dcterms:W3CDTF">2014-11-28T17:41:41Z</dcterms:created>
  <dcterms:modified xsi:type="dcterms:W3CDTF">2015-10-12T14:41:14Z</dcterms:modified>
</cp:coreProperties>
</file>